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erriweather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Merriweather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Hi everyone thanks for coming out this afternoon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all have a combined interest in the NFL and wanted to focus our project around this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d09ac7805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d09ac7805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d09ac7805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d09ac780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d09ac7805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d09ac7805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d09ac7805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d09ac7805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d09ac7805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d09ac7805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d09ac780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d09ac780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c9708c9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c9708c9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Overall problem: how can we predict game outcomes using historical data from past seasons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Relevance: betting industry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Continued growth and popularity of sports betting = more people trying to predict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Struggle = consistently predicting outcomes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wanted to take a stab at 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d09ac780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d09ac780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used EPA values to analyze play by play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Second: new data set = game results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Created our own var: score differential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2011-2018 = train AND 2019-2020 =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again: a lot of our initial analyses built off of epa values which Ben is going to describe next...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d09ac78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d09ac78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09ac7805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d09ac7805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d09ac7805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d09ac7805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d09ac7805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d09ac7805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09ac7805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d09ac780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d31e0dcf7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d31e0dcf7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Merriweather"/>
                <a:ea typeface="Merriweather"/>
                <a:cs typeface="Merriweather"/>
                <a:sym typeface="Merriweather"/>
              </a:rPr>
              <a:t>Predicting NFL Outcomes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Nate Cull, Caspar Hu, Liam Kincaid, Ben Reutelshofer, and Kathleen Roe</a:t>
            </a:r>
            <a:endParaRPr sz="3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Why XG Boost?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Used for regression and classification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Stronger prediction power than other types of models (bagging, random forests, decision trees)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Resilient to overfitting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erriweather"/>
              <a:buChar char="●"/>
            </a:pPr>
            <a:r>
              <a:rPr lang="en" sz="2000">
                <a:latin typeface="Merriweather"/>
                <a:ea typeface="Merriweather"/>
                <a:cs typeface="Merriweather"/>
                <a:sym typeface="Merriweather"/>
              </a:rPr>
              <a:t>Best fit for the dataset and the target objective of our analysis</a:t>
            </a:r>
            <a:endParaRPr sz="2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250" y="1235388"/>
            <a:ext cx="3694051" cy="2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Findings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507100" y="2081900"/>
            <a:ext cx="17838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6481463" y="3137375"/>
            <a:ext cx="1686600" cy="252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6690325" y="1886600"/>
            <a:ext cx="1493700" cy="195300"/>
          </a:xfrm>
          <a:prstGeom prst="roundRect">
            <a:avLst>
              <a:gd fmla="val 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3957150" y="2712125"/>
            <a:ext cx="12297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876925" y="741813"/>
            <a:ext cx="1901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Naive Model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6282925" y="741813"/>
            <a:ext cx="19011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Final</a:t>
            </a:r>
            <a:r>
              <a:rPr lang="en" sz="1600">
                <a:latin typeface="Merriweather"/>
                <a:ea typeface="Merriweather"/>
                <a:cs typeface="Merriweather"/>
                <a:sym typeface="Merriweather"/>
              </a:rPr>
              <a:t> Model</a:t>
            </a:r>
            <a:endParaRPr sz="16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000" y="1179200"/>
            <a:ext cx="3257550" cy="3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50" y="1179200"/>
            <a:ext cx="3257550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1507100" y="1829600"/>
            <a:ext cx="1581600" cy="25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1304900" y="3137375"/>
            <a:ext cx="1783800" cy="25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690325" y="1829600"/>
            <a:ext cx="1686600" cy="25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6481475" y="3137375"/>
            <a:ext cx="1686600" cy="25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25" y="1017727"/>
            <a:ext cx="6334475" cy="39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Findings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4686050" y="2268375"/>
            <a:ext cx="157500" cy="143100"/>
          </a:xfrm>
          <a:prstGeom prst="ellipse">
            <a:avLst/>
          </a:prstGeom>
          <a:solidFill>
            <a:srgbClr val="41A8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5137950" y="1991075"/>
            <a:ext cx="157500" cy="143100"/>
          </a:xfrm>
          <a:prstGeom prst="ellipse">
            <a:avLst/>
          </a:prstGeom>
          <a:solidFill>
            <a:srgbClr val="41A8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3774550" y="1734525"/>
            <a:ext cx="157500" cy="143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3679550" y="2824475"/>
            <a:ext cx="157500" cy="143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6708275" y="1017725"/>
            <a:ext cx="1888200" cy="22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High Feature Value</a:t>
            </a:r>
            <a:endParaRPr b="1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Impact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Impact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8217575" y="1589350"/>
            <a:ext cx="157500" cy="143100"/>
          </a:xfrm>
          <a:prstGeom prst="ellipse">
            <a:avLst/>
          </a:prstGeom>
          <a:solidFill>
            <a:srgbClr val="41A84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8217575" y="1991075"/>
            <a:ext cx="157500" cy="1431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Insights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11700" y="1152475"/>
            <a:ext cx="458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EPA and WPA statistics have a strong impact on the outcomes of NFL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Vegas and Sports Bettors: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Focus should be placed on a team’s passing offense above all other factors when making picks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a 60% accuracy rate, bettors could use this model to see a positive return on their investments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While certain insights can be made, overall, </a:t>
            </a:r>
            <a:r>
              <a:rPr b="1" lang="en"/>
              <a:t>predicting NFL games is a challenging task</a:t>
            </a:r>
            <a:endParaRPr b="1"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050" y="1546538"/>
            <a:ext cx="3945599" cy="2628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311700" y="445025"/>
            <a:ext cx="41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Model Improvements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11700" y="1315800"/>
            <a:ext cx="4047900" cy="25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Account for: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Font typeface="Merriweather"/>
              <a:buChar char="-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Weather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-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Travel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-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Coaching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-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Injuries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erriweather"/>
              <a:buChar char="-"/>
            </a:pPr>
            <a:r>
              <a:rPr lang="en" sz="2400">
                <a:latin typeface="Merriweather"/>
                <a:ea typeface="Merriweather"/>
                <a:cs typeface="Merriweather"/>
                <a:sym typeface="Merriweather"/>
              </a:rPr>
              <a:t>Days Since Last Game</a:t>
            </a:r>
            <a:endParaRPr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0238"/>
            <a:ext cx="4158150" cy="249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5800" y="2758403"/>
            <a:ext cx="4124353" cy="2173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Questions?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Problem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latin typeface="Merriweather"/>
                <a:ea typeface="Merriweather"/>
                <a:cs typeface="Merriweather"/>
                <a:sym typeface="Merriweather"/>
              </a:rPr>
              <a:t>How can we predict NFL game outcomes Home vs. Away using data from past seasons?</a:t>
            </a:r>
            <a:endParaRPr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5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Overview of Data</a:t>
            </a:r>
            <a:endParaRPr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50100" y="1274275"/>
            <a:ext cx="39999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erriweather"/>
                <a:ea typeface="Merriweather"/>
                <a:cs typeface="Merriweather"/>
                <a:sym typeface="Merriweather"/>
              </a:rPr>
              <a:t>Initial Analysis &amp; Clustering: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r>
              <a:rPr lang="en" sz="1700">
                <a:latin typeface="Merriweather"/>
                <a:ea typeface="Merriweather"/>
                <a:cs typeface="Merriweather"/>
                <a:sym typeface="Merriweather"/>
              </a:rPr>
              <a:t>Play by play data (2019-2020)</a:t>
            </a:r>
            <a:endParaRPr sz="1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7562" y="1523727"/>
            <a:ext cx="2086325" cy="20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04100" y="2739475"/>
            <a:ext cx="4510500" cy="20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XGBoost</a:t>
            </a:r>
            <a:endParaRPr b="1" sz="1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  Game results data (2011-2020)</a:t>
            </a:r>
            <a:endParaRPr sz="17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  Response variable: score differential</a:t>
            </a:r>
            <a:endParaRPr sz="17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Variables of Importance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3486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latin typeface="Merriweather"/>
                <a:ea typeface="Merriweather"/>
                <a:cs typeface="Merriweather"/>
                <a:sym typeface="Merriweather"/>
              </a:rPr>
              <a:t>Expected Points Added (EPA):</a:t>
            </a:r>
            <a:endParaRPr b="1" sz="17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Account for</a:t>
            </a: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 game situation, down/distance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Eliminate counting stats from analysis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u="sng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650175"/>
            <a:ext cx="3598500" cy="4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879075" y="4201275"/>
            <a:ext cx="1932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</a:rPr>
              <a:t>EPA: -0.093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879075" y="3055225"/>
            <a:ext cx="1550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4E13"/>
                </a:solidFill>
              </a:rPr>
              <a:t>EPA: 2.339</a:t>
            </a:r>
            <a:endParaRPr b="1">
              <a:solidFill>
                <a:srgbClr val="274E13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50" y="2523250"/>
            <a:ext cx="4067750" cy="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075" y="1161625"/>
            <a:ext cx="4280725" cy="28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Initial Exploration</a:t>
            </a:r>
            <a:r>
              <a:rPr lang="en"/>
              <a:t> 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400" y="1017725"/>
            <a:ext cx="5761125" cy="355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7"/>
          <p:cNvCxnSpPr/>
          <p:nvPr/>
        </p:nvCxnSpPr>
        <p:spPr>
          <a:xfrm>
            <a:off x="3265975" y="4705725"/>
            <a:ext cx="17055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7"/>
          <p:cNvSpPr txBox="1"/>
          <p:nvPr/>
        </p:nvSpPr>
        <p:spPr>
          <a:xfrm>
            <a:off x="3102275" y="4760300"/>
            <a:ext cx="27696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Better Passing Efficiency</a:t>
            </a:r>
            <a:endParaRPr b="1"/>
          </a:p>
        </p:txBody>
      </p:sp>
      <p:cxnSp>
        <p:nvCxnSpPr>
          <p:cNvPr id="89" name="Google Shape;89;p17"/>
          <p:cNvCxnSpPr/>
          <p:nvPr/>
        </p:nvCxnSpPr>
        <p:spPr>
          <a:xfrm rot="10800000">
            <a:off x="1362750" y="1874750"/>
            <a:ext cx="0" cy="130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7"/>
          <p:cNvSpPr txBox="1"/>
          <p:nvPr/>
        </p:nvSpPr>
        <p:spPr>
          <a:xfrm>
            <a:off x="223550" y="2106050"/>
            <a:ext cx="1084500" cy="13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Better Rushing Efficiency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More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Exploration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150425"/>
            <a:ext cx="5943600" cy="3667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8"/>
          <p:cNvCxnSpPr/>
          <p:nvPr/>
        </p:nvCxnSpPr>
        <p:spPr>
          <a:xfrm flipH="1" rot="10800000">
            <a:off x="1574225" y="1813550"/>
            <a:ext cx="709500" cy="50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8"/>
          <p:cNvSpPr txBox="1"/>
          <p:nvPr/>
        </p:nvSpPr>
        <p:spPr>
          <a:xfrm>
            <a:off x="210150" y="2072575"/>
            <a:ext cx="14937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Ultra-</a:t>
            </a:r>
            <a:r>
              <a:rPr b="1" lang="en"/>
              <a:t>efficient, despite low number of attempts/game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00" y="1243550"/>
            <a:ext cx="5423924" cy="3462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6084175" y="1340075"/>
            <a:ext cx="26013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latin typeface="Merriweather"/>
                <a:ea typeface="Merriweather"/>
                <a:cs typeface="Merriweather"/>
                <a:sym typeface="Merriweather"/>
              </a:rPr>
              <a:t>Teams</a:t>
            </a:r>
            <a:endParaRPr b="1" sz="16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1: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ATL, CAR, DET, JAX, LA, LAC, MIA, NE, TB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2: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CHI, CIN, CLE, DEN, NYG, NYJ, PIT, WAS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3: AR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I,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BUF, DAL, 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GB, HOU, IND, </a:t>
            </a:r>
            <a:r>
              <a:rPr b="1" lang="en" sz="15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KC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, MIN, NO, OAK, PHI, SEA, </a:t>
            </a:r>
            <a:r>
              <a:rPr b="1" lang="en" sz="15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SF</a:t>
            </a: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, TEN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4: </a:t>
            </a:r>
            <a:r>
              <a:rPr b="1" lang="en" sz="1500">
                <a:solidFill>
                  <a:srgbClr val="CC0000"/>
                </a:solidFill>
                <a:latin typeface="Merriweather"/>
                <a:ea typeface="Merriweather"/>
                <a:cs typeface="Merriweather"/>
                <a:sym typeface="Merriweather"/>
              </a:rPr>
              <a:t>BAL</a:t>
            </a:r>
            <a:endParaRPr b="1" sz="1500">
              <a:solidFill>
                <a:srgbClr val="CC00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192750"/>
            <a:ext cx="5432951" cy="3709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6138500" y="1385800"/>
            <a:ext cx="2334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Teams</a:t>
            </a:r>
            <a:endParaRPr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4">
            <a:alphaModFix/>
          </a:blip>
          <a:srcRect b="10482" l="0" r="0" t="10101"/>
          <a:stretch/>
        </p:blipFill>
        <p:spPr>
          <a:xfrm>
            <a:off x="5653850" y="2421875"/>
            <a:ext cx="3303601" cy="1778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20"/>
          <p:cNvGrpSpPr/>
          <p:nvPr/>
        </p:nvGrpSpPr>
        <p:grpSpPr>
          <a:xfrm>
            <a:off x="5653850" y="1840900"/>
            <a:ext cx="3374175" cy="2359300"/>
            <a:chOff x="5653850" y="1840900"/>
            <a:chExt cx="3374175" cy="2359300"/>
          </a:xfrm>
        </p:grpSpPr>
        <p:grpSp>
          <p:nvGrpSpPr>
            <p:cNvPr id="115" name="Google Shape;115;p20"/>
            <p:cNvGrpSpPr/>
            <p:nvPr/>
          </p:nvGrpSpPr>
          <p:grpSpPr>
            <a:xfrm>
              <a:off x="5653850" y="2421875"/>
              <a:ext cx="3374175" cy="1778325"/>
              <a:chOff x="5653850" y="2421875"/>
              <a:chExt cx="3374175" cy="1778325"/>
            </a:xfrm>
          </p:grpSpPr>
          <p:sp>
            <p:nvSpPr>
              <p:cNvPr id="116" name="Google Shape;116;p20"/>
              <p:cNvSpPr/>
              <p:nvPr/>
            </p:nvSpPr>
            <p:spPr>
              <a:xfrm>
                <a:off x="6893000" y="334372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6046775" y="242187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0"/>
              <p:cNvSpPr/>
              <p:nvPr/>
            </p:nvSpPr>
            <p:spPr>
              <a:xfrm>
                <a:off x="7322600" y="242187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0"/>
              <p:cNvSpPr/>
              <p:nvPr/>
            </p:nvSpPr>
            <p:spPr>
              <a:xfrm>
                <a:off x="7752200" y="242187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>
                <a:off x="8181800" y="242187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>
                <a:off x="8598425" y="242187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>
                <a:off x="6046775" y="292090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0"/>
              <p:cNvSpPr/>
              <p:nvPr/>
            </p:nvSpPr>
            <p:spPr>
              <a:xfrm>
                <a:off x="6476375" y="292090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0"/>
              <p:cNvSpPr/>
              <p:nvPr/>
            </p:nvSpPr>
            <p:spPr>
              <a:xfrm>
                <a:off x="8181800" y="292090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6064963" y="334372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>
                <a:off x="7721025" y="334372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>
                <a:off x="8549050" y="3343725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0"/>
              <p:cNvSpPr/>
              <p:nvPr/>
            </p:nvSpPr>
            <p:spPr>
              <a:xfrm>
                <a:off x="5653850" y="379640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0"/>
              <p:cNvSpPr/>
              <p:nvPr/>
            </p:nvSpPr>
            <p:spPr>
              <a:xfrm>
                <a:off x="6476375" y="376655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7752200" y="379640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0"/>
              <p:cNvSpPr/>
              <p:nvPr/>
            </p:nvSpPr>
            <p:spPr>
              <a:xfrm>
                <a:off x="8549050" y="3766550"/>
                <a:ext cx="429600" cy="403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" name="Google Shape;132;p20"/>
            <p:cNvSpPr txBox="1"/>
            <p:nvPr/>
          </p:nvSpPr>
          <p:spPr>
            <a:xfrm>
              <a:off x="6710150" y="1840900"/>
              <a:ext cx="1191000" cy="35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Cluster 1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Clustering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5" y="1192750"/>
            <a:ext cx="5432951" cy="370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4">
            <a:alphaModFix/>
          </a:blip>
          <a:srcRect b="10482" l="0" r="0" t="10101"/>
          <a:stretch/>
        </p:blipFill>
        <p:spPr>
          <a:xfrm>
            <a:off x="5653850" y="2421875"/>
            <a:ext cx="3303601" cy="17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/>
          <p:nvPr/>
        </p:nvSpPr>
        <p:spPr>
          <a:xfrm>
            <a:off x="5653850" y="29143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5653850" y="2421875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5653850" y="33181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6027025" y="37964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6894050" y="2421875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6456625" y="2421875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6886225" y="29143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7315825" y="29143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7745425" y="29143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8535525" y="29143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8175025" y="33181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315825" y="33181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6484838" y="33181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6894050" y="37964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7315825" y="37964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8105925" y="3796400"/>
            <a:ext cx="429600" cy="403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138500" y="1385800"/>
            <a:ext cx="2334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Merriweather"/>
                <a:ea typeface="Merriweather"/>
                <a:cs typeface="Merriweather"/>
                <a:sym typeface="Merriweather"/>
              </a:rPr>
              <a:t>Teams</a:t>
            </a:r>
            <a:endParaRPr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Cluster 2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